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grandir" panose="020B0604020202020204" charset="0"/>
      <p:regular r:id="rId11"/>
    </p:embeddedFont>
    <p:embeddedFont>
      <p:font typeface="Alice" panose="020B0604020202020204" charset="0"/>
      <p:regular r:id="rId12"/>
    </p:embeddedFont>
    <p:embeddedFont>
      <p:font typeface="Assistant" pitchFamily="2" charset="-79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Glacial Indifference" panose="020B0604020202020204" charset="0"/>
      <p:regular r:id="rId20"/>
    </p:embeddedFont>
    <p:embeddedFont>
      <p:font typeface="Halant Medium" panose="020B0604020202020204" charset="0"/>
      <p:regular r:id="rId21"/>
    </p:embeddedFont>
    <p:embeddedFont>
      <p:font typeface="HK Grotesk Bold" panose="020B0604020202020204" charset="0"/>
      <p:regular r:id="rId22"/>
    </p:embeddedFont>
    <p:embeddedFont>
      <p:font typeface="HK Grotesk Medium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59596">
            <a:off x="-256858" y="4274117"/>
            <a:ext cx="8251822" cy="7344122"/>
          </a:xfrm>
          <a:custGeom>
            <a:avLst/>
            <a:gdLst/>
            <a:ahLst/>
            <a:cxnLst/>
            <a:rect l="l" t="t" r="r" b="b"/>
            <a:pathLst>
              <a:path w="8251822" h="7344122">
                <a:moveTo>
                  <a:pt x="0" y="0"/>
                </a:moveTo>
                <a:lnTo>
                  <a:pt x="8251822" y="0"/>
                </a:lnTo>
                <a:lnTo>
                  <a:pt x="8251822" y="7344122"/>
                </a:lnTo>
                <a:lnTo>
                  <a:pt x="0" y="7344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17281">
            <a:off x="9827749" y="5797229"/>
            <a:ext cx="1110224" cy="1051937"/>
          </a:xfrm>
          <a:custGeom>
            <a:avLst/>
            <a:gdLst/>
            <a:ahLst/>
            <a:cxnLst/>
            <a:rect l="l" t="t" r="r" b="b"/>
            <a:pathLst>
              <a:path w="1110224" h="1051937">
                <a:moveTo>
                  <a:pt x="0" y="0"/>
                </a:moveTo>
                <a:lnTo>
                  <a:pt x="1110224" y="0"/>
                </a:lnTo>
                <a:lnTo>
                  <a:pt x="1110224" y="1051937"/>
                </a:lnTo>
                <a:lnTo>
                  <a:pt x="0" y="1051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67437">
            <a:off x="13691238" y="7108842"/>
            <a:ext cx="3640439" cy="3481170"/>
          </a:xfrm>
          <a:custGeom>
            <a:avLst/>
            <a:gdLst/>
            <a:ahLst/>
            <a:cxnLst/>
            <a:rect l="l" t="t" r="r" b="b"/>
            <a:pathLst>
              <a:path w="3640439" h="3481170">
                <a:moveTo>
                  <a:pt x="0" y="0"/>
                </a:moveTo>
                <a:lnTo>
                  <a:pt x="3640439" y="0"/>
                </a:lnTo>
                <a:lnTo>
                  <a:pt x="3640439" y="3481170"/>
                </a:lnTo>
                <a:lnTo>
                  <a:pt x="0" y="3481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71800" y="4560694"/>
            <a:ext cx="5078068" cy="4858169"/>
          </a:xfrm>
          <a:custGeom>
            <a:avLst/>
            <a:gdLst/>
            <a:ahLst/>
            <a:cxnLst/>
            <a:rect l="l" t="t" r="r" b="b"/>
            <a:pathLst>
              <a:path w="5589622" h="5589622">
                <a:moveTo>
                  <a:pt x="0" y="0"/>
                </a:moveTo>
                <a:lnTo>
                  <a:pt x="5589622" y="0"/>
                </a:lnTo>
                <a:lnTo>
                  <a:pt x="5589622" y="5589622"/>
                </a:lnTo>
                <a:lnTo>
                  <a:pt x="0" y="5589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36317" y="580727"/>
            <a:ext cx="10215366" cy="90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6038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Space Mission Fuel Optimizer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17216" y="1771805"/>
            <a:ext cx="9853568" cy="119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sz="343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KVGCE Hackwise Hackathon – Problem 3</a:t>
            </a:r>
          </a:p>
          <a:p>
            <a:pPr algn="ctr">
              <a:lnSpc>
                <a:spcPts val="4808"/>
              </a:lnSpc>
            </a:pPr>
            <a:endParaRPr lang="en-US" sz="3434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98661" y="2897011"/>
            <a:ext cx="3128879" cy="16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Team: TEEN TITANS</a:t>
            </a:r>
          </a:p>
          <a:p>
            <a:pPr algn="ctr">
              <a:lnSpc>
                <a:spcPts val="4331"/>
              </a:lnSpc>
            </a:pPr>
            <a:r>
              <a:rPr lang="en-US" sz="309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ID: 18</a:t>
            </a:r>
          </a:p>
          <a:p>
            <a:pPr algn="ctr">
              <a:lnSpc>
                <a:spcPts val="4331"/>
              </a:lnSpc>
            </a:pPr>
            <a:endParaRPr lang="en-US" sz="3093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D7FD03-A70F-E87A-D21C-805E008C3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216" y="603754"/>
            <a:ext cx="3719296" cy="3719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8132">
            <a:off x="12449520" y="5612315"/>
            <a:ext cx="5614785" cy="6206971"/>
          </a:xfrm>
          <a:custGeom>
            <a:avLst/>
            <a:gdLst/>
            <a:ahLst/>
            <a:cxnLst/>
            <a:rect l="l" t="t" r="r" b="b"/>
            <a:pathLst>
              <a:path w="5614785" h="6206971">
                <a:moveTo>
                  <a:pt x="0" y="0"/>
                </a:moveTo>
                <a:lnTo>
                  <a:pt x="5614785" y="0"/>
                </a:lnTo>
                <a:lnTo>
                  <a:pt x="5614785" y="6206972"/>
                </a:lnTo>
                <a:lnTo>
                  <a:pt x="0" y="6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0839714" y="6574350"/>
            <a:ext cx="1383375" cy="1310748"/>
          </a:xfrm>
          <a:custGeom>
            <a:avLst/>
            <a:gdLst/>
            <a:ahLst/>
            <a:cxnLst/>
            <a:rect l="l" t="t" r="r" b="b"/>
            <a:pathLst>
              <a:path w="1383375" h="1310748">
                <a:moveTo>
                  <a:pt x="0" y="0"/>
                </a:moveTo>
                <a:lnTo>
                  <a:pt x="1383375" y="0"/>
                </a:lnTo>
                <a:lnTo>
                  <a:pt x="1383375" y="1310748"/>
                </a:lnTo>
                <a:lnTo>
                  <a:pt x="0" y="1310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212463">
            <a:off x="9974593" y="-1181317"/>
            <a:ext cx="4773429" cy="5526401"/>
          </a:xfrm>
          <a:custGeom>
            <a:avLst/>
            <a:gdLst/>
            <a:ahLst/>
            <a:cxnLst/>
            <a:rect l="l" t="t" r="r" b="b"/>
            <a:pathLst>
              <a:path w="4773429" h="5526401">
                <a:moveTo>
                  <a:pt x="0" y="0"/>
                </a:moveTo>
                <a:lnTo>
                  <a:pt x="4773429" y="0"/>
                </a:lnTo>
                <a:lnTo>
                  <a:pt x="4773429" y="5526401"/>
                </a:lnTo>
                <a:lnTo>
                  <a:pt x="0" y="5526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12341" y="715875"/>
            <a:ext cx="8455610" cy="3841636"/>
            <a:chOff x="0" y="0"/>
            <a:chExt cx="11274147" cy="512218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1274147" cy="2747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en-US" sz="50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Problem Understanding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89809"/>
              <a:ext cx="11274147" cy="1832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0"/>
                </a:lnSpc>
                <a:spcBef>
                  <a:spcPct val="0"/>
                </a:spcBef>
              </a:pPr>
              <a:r>
                <a:rPr lang="en-US" sz="2671" spc="-26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Challenge: Optimize spacecraft path to visit all waypoints    with minimal fuel</a:t>
              </a:r>
            </a:p>
            <a:p>
              <a:pPr algn="l">
                <a:lnSpc>
                  <a:spcPts val="3740"/>
                </a:lnSpc>
                <a:spcBef>
                  <a:spcPct val="0"/>
                </a:spcBef>
              </a:pPr>
              <a:endParaRPr lang="en-US" sz="2671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14700" y="4622576"/>
            <a:ext cx="8455610" cy="326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0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•Constraints:</a:t>
            </a:r>
          </a:p>
          <a:p>
            <a:pPr algn="l">
              <a:lnSpc>
                <a:spcPts val="3740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- Visit each waypoint exactly once</a:t>
            </a:r>
          </a:p>
          <a:p>
            <a:pPr algn="l">
              <a:lnSpc>
                <a:spcPts val="3740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- Return to starting point</a:t>
            </a:r>
          </a:p>
          <a:p>
            <a:pPr algn="l">
              <a:lnSpc>
                <a:spcPts val="3740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- Fuel cost ∝ Euclidean distance</a:t>
            </a:r>
          </a:p>
          <a:p>
            <a:pPr algn="l">
              <a:lnSpc>
                <a:spcPts val="3740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- Solution must be within 1% of optimal</a:t>
            </a:r>
          </a:p>
          <a:p>
            <a:pPr algn="l">
              <a:lnSpc>
                <a:spcPts val="3740"/>
              </a:lnSpc>
              <a:spcBef>
                <a:spcPct val="0"/>
              </a:spcBef>
            </a:pPr>
            <a:endParaRPr lang="en-US" sz="2671" spc="-26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3740"/>
              </a:lnSpc>
              <a:spcBef>
                <a:spcPct val="0"/>
              </a:spcBef>
            </a:pPr>
            <a:endParaRPr lang="en-US" sz="2671" spc="-26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08475" y="8267575"/>
            <a:ext cx="10042759" cy="122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•Real-world Relevance:</a:t>
            </a:r>
          </a:p>
          <a:p>
            <a:pPr algn="l"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Vital for satellite servicing, planetary exploration, and asteroid mining</a:t>
            </a:r>
          </a:p>
          <a:p>
            <a:pPr algn="l">
              <a:lnSpc>
                <a:spcPts val="3289"/>
              </a:lnSpc>
            </a:pPr>
            <a:endParaRPr lang="en-US" sz="23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00510">
            <a:off x="2523083" y="-3587062"/>
            <a:ext cx="7989019" cy="7639499"/>
          </a:xfrm>
          <a:custGeom>
            <a:avLst/>
            <a:gdLst/>
            <a:ahLst/>
            <a:cxnLst/>
            <a:rect l="l" t="t" r="r" b="b"/>
            <a:pathLst>
              <a:path w="7989019" h="7639499">
                <a:moveTo>
                  <a:pt x="0" y="0"/>
                </a:moveTo>
                <a:lnTo>
                  <a:pt x="7989018" y="0"/>
                </a:lnTo>
                <a:lnTo>
                  <a:pt x="7989018" y="7639499"/>
                </a:lnTo>
                <a:lnTo>
                  <a:pt x="0" y="763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2879290" y="3120874"/>
            <a:ext cx="2149980" cy="2037106"/>
          </a:xfrm>
          <a:custGeom>
            <a:avLst/>
            <a:gdLst/>
            <a:ahLst/>
            <a:cxnLst/>
            <a:rect l="l" t="t" r="r" b="b"/>
            <a:pathLst>
              <a:path w="2149980" h="2037106">
                <a:moveTo>
                  <a:pt x="0" y="0"/>
                </a:moveTo>
                <a:lnTo>
                  <a:pt x="2149979" y="0"/>
                </a:lnTo>
                <a:lnTo>
                  <a:pt x="2149979" y="2037106"/>
                </a:lnTo>
                <a:lnTo>
                  <a:pt x="0" y="2037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95738">
            <a:off x="13996568" y="7596381"/>
            <a:ext cx="4010864" cy="3800293"/>
          </a:xfrm>
          <a:custGeom>
            <a:avLst/>
            <a:gdLst/>
            <a:ahLst/>
            <a:cxnLst/>
            <a:rect l="l" t="t" r="r" b="b"/>
            <a:pathLst>
              <a:path w="4010864" h="3800293">
                <a:moveTo>
                  <a:pt x="0" y="0"/>
                </a:moveTo>
                <a:lnTo>
                  <a:pt x="4010864" y="0"/>
                </a:lnTo>
                <a:lnTo>
                  <a:pt x="4010864" y="3800293"/>
                </a:lnTo>
                <a:lnTo>
                  <a:pt x="0" y="3800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04286" y="3691593"/>
            <a:ext cx="7869836" cy="1068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  <a:spcBef>
                <a:spcPct val="0"/>
              </a:spcBef>
            </a:pPr>
            <a:r>
              <a:rPr lang="en-US" sz="7031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Solution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4700" y="5224166"/>
            <a:ext cx="12231669" cy="4272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1"/>
              </a:lnSpc>
              <a:spcBef>
                <a:spcPct val="0"/>
              </a:spcBef>
            </a:pPr>
            <a:r>
              <a:rPr lang="en-US" sz="3515" b="1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Algorit</a:t>
            </a:r>
            <a:r>
              <a:rPr lang="en-US" sz="3515" b="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hm Combination:</a:t>
            </a:r>
          </a:p>
          <a:p>
            <a:pPr marL="0" lvl="0" indent="0" algn="l">
              <a:lnSpc>
                <a:spcPts val="4921"/>
              </a:lnSpc>
              <a:spcBef>
                <a:spcPct val="0"/>
              </a:spcBef>
            </a:pPr>
            <a:r>
              <a:rPr lang="en-US" sz="3515" b="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 1. Nearest Neighbor – Greedy initial path (O(n²))</a:t>
            </a:r>
          </a:p>
          <a:p>
            <a:pPr marL="0" lvl="0" indent="0" algn="l">
              <a:lnSpc>
                <a:spcPts val="4921"/>
              </a:lnSpc>
              <a:spcBef>
                <a:spcPct val="0"/>
              </a:spcBef>
            </a:pPr>
            <a:r>
              <a:rPr lang="en-US" sz="3515" b="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 2. 2-Opt Optimization – Refines path by segment swapping</a:t>
            </a:r>
          </a:p>
          <a:p>
            <a:pPr marL="0" lvl="0" indent="0" algn="l">
              <a:lnSpc>
                <a:spcPts val="4921"/>
              </a:lnSpc>
              <a:spcBef>
                <a:spcPct val="0"/>
              </a:spcBef>
            </a:pPr>
            <a:endParaRPr lang="en-US" sz="3515" b="1" u="none">
              <a:solidFill>
                <a:srgbClr val="731F7D"/>
              </a:solidFill>
              <a:latin typeface="Halant Medium"/>
              <a:ea typeface="Halant Medium"/>
              <a:cs typeface="Halant Medium"/>
              <a:sym typeface="Halant Medium"/>
            </a:endParaRPr>
          </a:p>
          <a:p>
            <a:pPr marL="0" lvl="0" indent="0" algn="l">
              <a:lnSpc>
                <a:spcPts val="4921"/>
              </a:lnSpc>
              <a:spcBef>
                <a:spcPct val="0"/>
              </a:spcBef>
            </a:pPr>
            <a:r>
              <a:rPr lang="en-US" sz="3515" b="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Distance Calculation:</a:t>
            </a:r>
          </a:p>
          <a:p>
            <a:pPr marL="0" lvl="0" indent="0" algn="l">
              <a:lnSpc>
                <a:spcPts val="4921"/>
              </a:lnSpc>
              <a:spcBef>
                <a:spcPct val="0"/>
              </a:spcBef>
            </a:pPr>
            <a:r>
              <a:rPr lang="en-US" sz="3515" b="1" u="non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 3D Euclidean: d = √[(x₂-x₁)² + (y₂-y₁)² + (z₂-z₁)²]</a:t>
            </a:r>
          </a:p>
          <a:p>
            <a:pPr marL="0" lvl="0" indent="0" algn="l">
              <a:lnSpc>
                <a:spcPts val="4921"/>
              </a:lnSpc>
              <a:spcBef>
                <a:spcPct val="0"/>
              </a:spcBef>
            </a:pPr>
            <a:endParaRPr lang="en-US" sz="3515" b="1" u="none">
              <a:solidFill>
                <a:srgbClr val="731F7D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7" name="Freeform 7"/>
          <p:cNvSpPr/>
          <p:nvPr/>
        </p:nvSpPr>
        <p:spPr>
          <a:xfrm rot="-2715964">
            <a:off x="1211010" y="8937496"/>
            <a:ext cx="2149980" cy="2037106"/>
          </a:xfrm>
          <a:custGeom>
            <a:avLst/>
            <a:gdLst/>
            <a:ahLst/>
            <a:cxnLst/>
            <a:rect l="l" t="t" r="r" b="b"/>
            <a:pathLst>
              <a:path w="2149980" h="2037106">
                <a:moveTo>
                  <a:pt x="0" y="0"/>
                </a:moveTo>
                <a:lnTo>
                  <a:pt x="2149980" y="0"/>
                </a:lnTo>
                <a:lnTo>
                  <a:pt x="2149980" y="2037106"/>
                </a:lnTo>
                <a:lnTo>
                  <a:pt x="0" y="2037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2061096" y="7469224"/>
            <a:ext cx="2183600" cy="2068961"/>
          </a:xfrm>
          <a:custGeom>
            <a:avLst/>
            <a:gdLst/>
            <a:ahLst/>
            <a:cxnLst/>
            <a:rect l="l" t="t" r="r" b="b"/>
            <a:pathLst>
              <a:path w="2183600" h="2068961">
                <a:moveTo>
                  <a:pt x="0" y="0"/>
                </a:moveTo>
                <a:lnTo>
                  <a:pt x="2183600" y="0"/>
                </a:lnTo>
                <a:lnTo>
                  <a:pt x="2183600" y="2068961"/>
                </a:lnTo>
                <a:lnTo>
                  <a:pt x="0" y="206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5721" y="-546453"/>
            <a:ext cx="4814351" cy="4284772"/>
          </a:xfrm>
          <a:custGeom>
            <a:avLst/>
            <a:gdLst/>
            <a:ahLst/>
            <a:cxnLst/>
            <a:rect l="l" t="t" r="r" b="b"/>
            <a:pathLst>
              <a:path w="4814351" h="4284772">
                <a:moveTo>
                  <a:pt x="0" y="0"/>
                </a:moveTo>
                <a:lnTo>
                  <a:pt x="4814350" y="0"/>
                </a:lnTo>
                <a:lnTo>
                  <a:pt x="4814350" y="4284772"/>
                </a:lnTo>
                <a:lnTo>
                  <a:pt x="0" y="428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80713">
            <a:off x="2237393" y="4196832"/>
            <a:ext cx="2958033" cy="2828619"/>
          </a:xfrm>
          <a:custGeom>
            <a:avLst/>
            <a:gdLst/>
            <a:ahLst/>
            <a:cxnLst/>
            <a:rect l="l" t="t" r="r" b="b"/>
            <a:pathLst>
              <a:path w="2958033" h="2828619">
                <a:moveTo>
                  <a:pt x="0" y="0"/>
                </a:moveTo>
                <a:lnTo>
                  <a:pt x="2958034" y="0"/>
                </a:lnTo>
                <a:lnTo>
                  <a:pt x="2958034" y="2828620"/>
                </a:lnTo>
                <a:lnTo>
                  <a:pt x="0" y="2828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6538" y="514758"/>
            <a:ext cx="10685462" cy="73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02"/>
              </a:lnSpc>
            </a:pPr>
            <a:r>
              <a:rPr lang="en-US" sz="5001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Nearest Neighbor Implementation 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37566" y="1404547"/>
            <a:ext cx="8502831" cy="871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# Euclidean Distance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def calculate_distance(p1, p2):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dx, dy, dz = p2[0]-p1[0], p2[1]-p1[1], p2[2]-p1[2]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return math.sqrt(dx*dx + dy*dy + dz*dz)</a:t>
            </a:r>
          </a:p>
          <a:p>
            <a:pPr algn="l">
              <a:lnSpc>
                <a:spcPts val="3446"/>
              </a:lnSpc>
            </a:pPr>
            <a:endParaRPr lang="en-US" sz="246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Nearest Neighbor Algorithm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 nearest_neighbor(distance_matrix):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n = len(distance_matrix)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unvisited = set(range(1, n))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path = [0]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current = 0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while unvisited: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next_city = min(unvisited, key=lambda j:       d   distance_matrix[current][j])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path.append(next_city)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unvisited.remove(next_city)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current = next_city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path.append(0)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return path</a:t>
            </a:r>
          </a:p>
          <a:p>
            <a:pPr algn="l">
              <a:lnSpc>
                <a:spcPts val="3446"/>
              </a:lnSpc>
            </a:pPr>
            <a:endParaRPr lang="en-US" sz="246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2061096" y="7469224"/>
            <a:ext cx="2183600" cy="2068961"/>
          </a:xfrm>
          <a:custGeom>
            <a:avLst/>
            <a:gdLst/>
            <a:ahLst/>
            <a:cxnLst/>
            <a:rect l="l" t="t" r="r" b="b"/>
            <a:pathLst>
              <a:path w="2183600" h="2068961">
                <a:moveTo>
                  <a:pt x="0" y="0"/>
                </a:moveTo>
                <a:lnTo>
                  <a:pt x="2183600" y="0"/>
                </a:lnTo>
                <a:lnTo>
                  <a:pt x="2183600" y="2068961"/>
                </a:lnTo>
                <a:lnTo>
                  <a:pt x="0" y="206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5721" y="-546453"/>
            <a:ext cx="4814351" cy="4284772"/>
          </a:xfrm>
          <a:custGeom>
            <a:avLst/>
            <a:gdLst/>
            <a:ahLst/>
            <a:cxnLst/>
            <a:rect l="l" t="t" r="r" b="b"/>
            <a:pathLst>
              <a:path w="4814351" h="4284772">
                <a:moveTo>
                  <a:pt x="0" y="0"/>
                </a:moveTo>
                <a:lnTo>
                  <a:pt x="4814350" y="0"/>
                </a:lnTo>
                <a:lnTo>
                  <a:pt x="4814350" y="4284772"/>
                </a:lnTo>
                <a:lnTo>
                  <a:pt x="0" y="428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80713">
            <a:off x="2237393" y="4196832"/>
            <a:ext cx="2958033" cy="2828619"/>
          </a:xfrm>
          <a:custGeom>
            <a:avLst/>
            <a:gdLst/>
            <a:ahLst/>
            <a:cxnLst/>
            <a:rect l="l" t="t" r="r" b="b"/>
            <a:pathLst>
              <a:path w="2958033" h="2828619">
                <a:moveTo>
                  <a:pt x="0" y="0"/>
                </a:moveTo>
                <a:lnTo>
                  <a:pt x="2958034" y="0"/>
                </a:lnTo>
                <a:lnTo>
                  <a:pt x="2958034" y="2828620"/>
                </a:lnTo>
                <a:lnTo>
                  <a:pt x="0" y="2828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6538" y="504677"/>
            <a:ext cx="10685462" cy="74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2"/>
              </a:lnSpc>
            </a:pPr>
            <a:r>
              <a:rPr lang="en-US" sz="5001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2-Opt Optimization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37566" y="1404547"/>
            <a:ext cx="8647718" cy="827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 two_opt(path, matrix, max_iter=1000):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best = path[:]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best_cost = calculate_path_cost(best, matrix)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improved = True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while improved and max_iter &gt; 0: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improved = False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for i in range(1, len(best) - 2):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for j in range(i+1, len(best) - 1):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new_path = best[:i] + best[i:j+1][::-1] + best[j+1:]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new_cost = calculate_path_cost(new_path,matrix)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if new_cost &lt; best_cost: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best = new_path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best_cost = new_cost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improved = True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break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if improved: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break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max_iter -= 1</a:t>
            </a:r>
          </a:p>
          <a:p>
            <a:pPr algn="l">
              <a:lnSpc>
                <a:spcPts val="3446"/>
              </a:lnSpc>
            </a:pPr>
            <a:r>
              <a:rPr lang="en-US" sz="24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return best, best_cost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14811" y="1515343"/>
            <a:ext cx="7658378" cy="7256313"/>
          </a:xfrm>
          <a:custGeom>
            <a:avLst/>
            <a:gdLst/>
            <a:ahLst/>
            <a:cxnLst/>
            <a:rect l="l" t="t" r="r" b="b"/>
            <a:pathLst>
              <a:path w="7658378" h="7256313">
                <a:moveTo>
                  <a:pt x="0" y="0"/>
                </a:moveTo>
                <a:lnTo>
                  <a:pt x="7658378" y="0"/>
                </a:lnTo>
                <a:lnTo>
                  <a:pt x="7658378" y="7256314"/>
                </a:lnTo>
                <a:lnTo>
                  <a:pt x="0" y="7256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33790">
            <a:off x="-837573" y="6293155"/>
            <a:ext cx="6247146" cy="5559960"/>
          </a:xfrm>
          <a:custGeom>
            <a:avLst/>
            <a:gdLst/>
            <a:ahLst/>
            <a:cxnLst/>
            <a:rect l="l" t="t" r="r" b="b"/>
            <a:pathLst>
              <a:path w="6247146" h="5559960">
                <a:moveTo>
                  <a:pt x="0" y="0"/>
                </a:moveTo>
                <a:lnTo>
                  <a:pt x="6247146" y="0"/>
                </a:lnTo>
                <a:lnTo>
                  <a:pt x="6247146" y="5559960"/>
                </a:lnTo>
                <a:lnTo>
                  <a:pt x="0" y="5559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3985" y="2509348"/>
            <a:ext cx="10820030" cy="103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7031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Technical Challenges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1403209" y="-1028713"/>
            <a:ext cx="3722033" cy="3559195"/>
          </a:xfrm>
          <a:custGeom>
            <a:avLst/>
            <a:gdLst/>
            <a:ahLst/>
            <a:cxnLst/>
            <a:rect l="l" t="t" r="r" b="b"/>
            <a:pathLst>
              <a:path w="3722033" h="3559195">
                <a:moveTo>
                  <a:pt x="0" y="0"/>
                </a:moveTo>
                <a:lnTo>
                  <a:pt x="3722033" y="0"/>
                </a:lnTo>
                <a:lnTo>
                  <a:pt x="3722033" y="3559195"/>
                </a:lnTo>
                <a:lnTo>
                  <a:pt x="0" y="3559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7366">
            <a:off x="14850714" y="8853213"/>
            <a:ext cx="3190690" cy="3051097"/>
          </a:xfrm>
          <a:custGeom>
            <a:avLst/>
            <a:gdLst/>
            <a:ahLst/>
            <a:cxnLst/>
            <a:rect l="l" t="t" r="r" b="b"/>
            <a:pathLst>
              <a:path w="3190690" h="3051097">
                <a:moveTo>
                  <a:pt x="0" y="0"/>
                </a:moveTo>
                <a:lnTo>
                  <a:pt x="3190690" y="0"/>
                </a:lnTo>
                <a:lnTo>
                  <a:pt x="3190690" y="3051097"/>
                </a:lnTo>
                <a:lnTo>
                  <a:pt x="0" y="3051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51027" y="4784378"/>
            <a:ext cx="10785946" cy="338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3093" spc="3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3D Coordinate System: Accuracy in distance calculation</a:t>
            </a:r>
          </a:p>
          <a:p>
            <a:pPr algn="ctr">
              <a:lnSpc>
                <a:spcPts val="4331"/>
              </a:lnSpc>
            </a:pPr>
            <a:r>
              <a:rPr lang="en-US" sz="309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Path Representation: Waypoint indexing integrity</a:t>
            </a:r>
          </a:p>
          <a:p>
            <a:pPr algn="ctr">
              <a:lnSpc>
                <a:spcPts val="4331"/>
              </a:lnSpc>
            </a:pPr>
            <a:r>
              <a:rPr lang="en-US" sz="309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Efficiency: Handles larger input sizes efficiently</a:t>
            </a:r>
          </a:p>
          <a:p>
            <a:pPr algn="ctr">
              <a:lnSpc>
                <a:spcPts val="4331"/>
              </a:lnSpc>
            </a:pPr>
            <a:r>
              <a:rPr lang="en-US" sz="309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Visualization: Simple, clear 3D path display</a:t>
            </a:r>
          </a:p>
          <a:p>
            <a:pPr algn="ctr">
              <a:lnSpc>
                <a:spcPts val="4331"/>
              </a:lnSpc>
            </a:pPr>
            <a:r>
              <a:rPr lang="en-US" sz="309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Web Interface: Functional and user-friendly</a:t>
            </a:r>
          </a:p>
          <a:p>
            <a:pPr algn="ctr">
              <a:lnSpc>
                <a:spcPts val="4331"/>
              </a:lnSpc>
            </a:pPr>
            <a:endParaRPr lang="en-US" sz="3093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962" y="1495985"/>
            <a:ext cx="10550299" cy="10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7031" b="1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Results</a:t>
            </a:r>
          </a:p>
        </p:txBody>
      </p:sp>
      <p:sp>
        <p:nvSpPr>
          <p:cNvPr id="3" name="Freeform 3"/>
          <p:cNvSpPr/>
          <p:nvPr/>
        </p:nvSpPr>
        <p:spPr>
          <a:xfrm rot="-10141306">
            <a:off x="-575402" y="6567961"/>
            <a:ext cx="5722804" cy="5472432"/>
          </a:xfrm>
          <a:custGeom>
            <a:avLst/>
            <a:gdLst/>
            <a:ahLst/>
            <a:cxnLst/>
            <a:rect l="l" t="t" r="r" b="b"/>
            <a:pathLst>
              <a:path w="5722804" h="5472432">
                <a:moveTo>
                  <a:pt x="0" y="0"/>
                </a:moveTo>
                <a:lnTo>
                  <a:pt x="5722804" y="0"/>
                </a:lnTo>
                <a:lnTo>
                  <a:pt x="5722804" y="5472431"/>
                </a:lnTo>
                <a:lnTo>
                  <a:pt x="0" y="5472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53545" y="4317111"/>
            <a:ext cx="9980909" cy="418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800" spc="-1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Path: 1 → 8 → 9 → 11 → 2 → 10 → 4 → 5 → 6 → 7 → 12 → 3 → 1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800" spc="-1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- Fuel Cost: 48.23 units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800" spc="-1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- Accuracy: Within 1% of optimal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800" spc="-1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- Performance: Under 1 second runtime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endParaRPr lang="en-US" sz="2800" spc="-19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7" name="Freeform 7"/>
          <p:cNvSpPr/>
          <p:nvPr/>
        </p:nvSpPr>
        <p:spPr>
          <a:xfrm rot="9440951">
            <a:off x="1277861" y="314572"/>
            <a:ext cx="2016279" cy="1910424"/>
          </a:xfrm>
          <a:custGeom>
            <a:avLst/>
            <a:gdLst/>
            <a:ahLst/>
            <a:cxnLst/>
            <a:rect l="l" t="t" r="r" b="b"/>
            <a:pathLst>
              <a:path w="2016279" h="1910424">
                <a:moveTo>
                  <a:pt x="0" y="0"/>
                </a:moveTo>
                <a:lnTo>
                  <a:pt x="2016278" y="0"/>
                </a:lnTo>
                <a:lnTo>
                  <a:pt x="2016278" y="1910424"/>
                </a:lnTo>
                <a:lnTo>
                  <a:pt x="0" y="191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1B603C5-4902-DC7B-B4D4-5CF057F10D10}"/>
              </a:ext>
            </a:extLst>
          </p:cNvPr>
          <p:cNvSpPr txBox="1"/>
          <p:nvPr/>
        </p:nvSpPr>
        <p:spPr>
          <a:xfrm>
            <a:off x="4153544" y="3952614"/>
            <a:ext cx="9980909" cy="68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"/>
              </a:lnSpc>
            </a:pPr>
            <a:r>
              <a:rPr lang="en-US" sz="2788" b="1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Sample: 12 waypoints in 3D space</a:t>
            </a:r>
          </a:p>
          <a:p>
            <a:pPr algn="l">
              <a:lnSpc>
                <a:spcPts val="1394"/>
              </a:lnSpc>
            </a:pPr>
            <a:endParaRPr lang="en-US" sz="2788" b="1">
              <a:solidFill>
                <a:srgbClr val="731F7D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317754" y="8422087"/>
            <a:ext cx="3936491" cy="3729826"/>
          </a:xfrm>
          <a:custGeom>
            <a:avLst/>
            <a:gdLst/>
            <a:ahLst/>
            <a:cxnLst/>
            <a:rect l="l" t="t" r="r" b="b"/>
            <a:pathLst>
              <a:path w="3936491" h="3729826">
                <a:moveTo>
                  <a:pt x="0" y="0"/>
                </a:moveTo>
                <a:lnTo>
                  <a:pt x="3936492" y="0"/>
                </a:lnTo>
                <a:lnTo>
                  <a:pt x="3936492" y="3729826"/>
                </a:lnTo>
                <a:lnTo>
                  <a:pt x="0" y="3729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59300" y="867550"/>
            <a:ext cx="10504390" cy="103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7031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Team &amp; Technologies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070940" y="2080715"/>
            <a:ext cx="6684269" cy="2505813"/>
            <a:chOff x="0" y="-19050"/>
            <a:chExt cx="8912359" cy="334108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8912359" cy="72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b="1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Team Members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21804"/>
              <a:ext cx="8912359" cy="240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spc="-15" dirty="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NANDAN KRISHNA K , IBRAHIM ANAS: Algorithms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spc="-15" dirty="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PRAJWAL K: Frontend/UI/Backend/API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spc="-15" dirty="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SANMAN S M: Testing &amp; Docs</a:t>
              </a:r>
            </a:p>
            <a:p>
              <a:pPr algn="just">
                <a:lnSpc>
                  <a:spcPct val="150000"/>
                </a:lnSpc>
              </a:pPr>
              <a:endParaRPr lang="en-US" sz="2000" spc="-1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313119">
            <a:off x="13157042" y="-1378670"/>
            <a:ext cx="4658135" cy="4454341"/>
          </a:xfrm>
          <a:custGeom>
            <a:avLst/>
            <a:gdLst/>
            <a:ahLst/>
            <a:cxnLst/>
            <a:rect l="l" t="t" r="r" b="b"/>
            <a:pathLst>
              <a:path w="4658135" h="4454341">
                <a:moveTo>
                  <a:pt x="0" y="0"/>
                </a:moveTo>
                <a:lnTo>
                  <a:pt x="4658135" y="0"/>
                </a:lnTo>
                <a:lnTo>
                  <a:pt x="4658135" y="4454341"/>
                </a:lnTo>
                <a:lnTo>
                  <a:pt x="0" y="4454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983147" y="4933737"/>
            <a:ext cx="9856696" cy="4010841"/>
            <a:chOff x="0" y="-19050"/>
            <a:chExt cx="13142261" cy="5347790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50"/>
              <a:ext cx="13142261" cy="727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499" b="1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Technologies Used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81849"/>
              <a:ext cx="13142261" cy="4246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spc="-15" dirty="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             Backend: Python, Flask, Flask-CORS 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spc="-15" dirty="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             Frontend: HTML5, JavaScript, Tailwind CSS 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spc="-15" dirty="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             Visualization: Chart.js for interactive path visualization 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spc="-15" dirty="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             Algorithms: Nearest Neighbor and 2-Opt optimization techniques 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spc="-15" dirty="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             Data Processing: Math library for 3D Euclidean distance calculations 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spc="-15" dirty="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             Data Exchange: JSON format for API communication </a:t>
              </a:r>
            </a:p>
            <a:p>
              <a:pPr algn="just">
                <a:lnSpc>
                  <a:spcPct val="150000"/>
                </a:lnSpc>
              </a:pPr>
              <a:endParaRPr lang="en-US" sz="2000" spc="-15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8076280" y="9275336"/>
            <a:ext cx="2135439" cy="2023329"/>
          </a:xfrm>
          <a:custGeom>
            <a:avLst/>
            <a:gdLst/>
            <a:ahLst/>
            <a:cxnLst/>
            <a:rect l="l" t="t" r="r" b="b"/>
            <a:pathLst>
              <a:path w="2135439" h="2023329">
                <a:moveTo>
                  <a:pt x="0" y="0"/>
                </a:moveTo>
                <a:lnTo>
                  <a:pt x="2135440" y="0"/>
                </a:lnTo>
                <a:lnTo>
                  <a:pt x="2135440" y="2023328"/>
                </a:lnTo>
                <a:lnTo>
                  <a:pt x="0" y="2023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3424582" y="-1825476"/>
            <a:ext cx="3256561" cy="3085591"/>
          </a:xfrm>
          <a:custGeom>
            <a:avLst/>
            <a:gdLst/>
            <a:ahLst/>
            <a:cxnLst/>
            <a:rect l="l" t="t" r="r" b="b"/>
            <a:pathLst>
              <a:path w="3256561" h="3085591">
                <a:moveTo>
                  <a:pt x="0" y="0"/>
                </a:moveTo>
                <a:lnTo>
                  <a:pt x="3256561" y="0"/>
                </a:lnTo>
                <a:lnTo>
                  <a:pt x="3256561" y="3085591"/>
                </a:lnTo>
                <a:lnTo>
                  <a:pt x="0" y="3085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84446" y="5704555"/>
            <a:ext cx="6877232" cy="6576353"/>
          </a:xfrm>
          <a:custGeom>
            <a:avLst/>
            <a:gdLst/>
            <a:ahLst/>
            <a:cxnLst/>
            <a:rect l="l" t="t" r="r" b="b"/>
            <a:pathLst>
              <a:path w="6877232" h="6576353">
                <a:moveTo>
                  <a:pt x="0" y="0"/>
                </a:moveTo>
                <a:lnTo>
                  <a:pt x="6877231" y="0"/>
                </a:lnTo>
                <a:lnTo>
                  <a:pt x="6877231" y="6576353"/>
                </a:lnTo>
                <a:lnTo>
                  <a:pt x="0" y="657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0575319" y="-2167740"/>
            <a:ext cx="6696336" cy="5959739"/>
          </a:xfrm>
          <a:custGeom>
            <a:avLst/>
            <a:gdLst/>
            <a:ahLst/>
            <a:cxnLst/>
            <a:rect l="l" t="t" r="r" b="b"/>
            <a:pathLst>
              <a:path w="6696336" h="5959739">
                <a:moveTo>
                  <a:pt x="0" y="0"/>
                </a:moveTo>
                <a:lnTo>
                  <a:pt x="6696336" y="0"/>
                </a:lnTo>
                <a:lnTo>
                  <a:pt x="6696336" y="5959739"/>
                </a:lnTo>
                <a:lnTo>
                  <a:pt x="0" y="5959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2180416" y="6184330"/>
            <a:ext cx="5585769" cy="6466882"/>
          </a:xfrm>
          <a:custGeom>
            <a:avLst/>
            <a:gdLst/>
            <a:ahLst/>
            <a:cxnLst/>
            <a:rect l="l" t="t" r="r" b="b"/>
            <a:pathLst>
              <a:path w="5585769" h="6466882">
                <a:moveTo>
                  <a:pt x="0" y="0"/>
                </a:moveTo>
                <a:lnTo>
                  <a:pt x="5585768" y="0"/>
                </a:lnTo>
                <a:lnTo>
                  <a:pt x="5585768" y="6466881"/>
                </a:lnTo>
                <a:lnTo>
                  <a:pt x="0" y="6466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07964" y="2791692"/>
            <a:ext cx="10872071" cy="73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7"/>
              </a:lnSpc>
            </a:pPr>
            <a:r>
              <a:rPr lang="en-US" sz="4921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THANKYOU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99414" y="4145433"/>
            <a:ext cx="13293116" cy="250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•References:</a:t>
            </a:r>
          </a:p>
          <a:p>
            <a:pPr algn="l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Applegate et al. (2006) – TSP</a:t>
            </a:r>
          </a:p>
          <a:p>
            <a:pPr algn="l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Lin &amp; Kernighan (1973) – Heuristic TSP</a:t>
            </a:r>
          </a:p>
          <a:p>
            <a:pPr algn="l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GitHub Dataset: https://github.com/arshad-muhammad/kvgce-hackwise</a:t>
            </a:r>
          </a:p>
          <a:p>
            <a:pPr algn="l">
              <a:lnSpc>
                <a:spcPts val="3985"/>
              </a:lnSpc>
            </a:pPr>
            <a:endParaRPr lang="en-US" sz="284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2BEED3-9CBA-F58E-42E3-D108335EC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39" y="1446407"/>
            <a:ext cx="3059674" cy="3059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707</Words>
  <Application>Microsoft Office PowerPoint</Application>
  <PresentationFormat>Custom</PresentationFormat>
  <Paragraphs>88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Assistant</vt:lpstr>
      <vt:lpstr>Alice</vt:lpstr>
      <vt:lpstr>HK Grotesk Bold</vt:lpstr>
      <vt:lpstr>Arial</vt:lpstr>
      <vt:lpstr>Canva Sans Bold</vt:lpstr>
      <vt:lpstr>Agrandir</vt:lpstr>
      <vt:lpstr>Glacial Indifference</vt:lpstr>
      <vt:lpstr>Halant Medium</vt:lpstr>
      <vt:lpstr>Canva Sans</vt:lpstr>
      <vt:lpstr>Calibri</vt:lpstr>
      <vt:lpstr>HK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Mission Fuel Optimizer</dc:title>
  <cp:lastModifiedBy>prajwal</cp:lastModifiedBy>
  <cp:revision>2</cp:revision>
  <dcterms:created xsi:type="dcterms:W3CDTF">2006-08-16T00:00:00Z</dcterms:created>
  <dcterms:modified xsi:type="dcterms:W3CDTF">2025-04-26T03:52:49Z</dcterms:modified>
  <dc:identifier>DAGls5w7fpc</dc:identifier>
</cp:coreProperties>
</file>